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6" r:id="rId9"/>
    <p:sldId id="267" r:id="rId10"/>
    <p:sldId id="268" r:id="rId11"/>
    <p:sldId id="269" r:id="rId12"/>
    <p:sldId id="270" r:id="rId13"/>
    <p:sldId id="271"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eg>
</file>

<file path=ppt/media/image5.jpe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F239A9A-B4B0-4B32-B8CD-2E25E95134C4}" type="datetimeFigureOut">
              <a:rPr lang="en-US" dirty="0"/>
              <a:t>3/29/2023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25518A9-B687-4302-9395-2322403C6656}" type="datetimeFigureOut">
              <a:rPr lang="en-US" dirty="0"/>
              <a:t>3/29/2023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A99A684-0CB7-41E9-A4DF-5D1C2CA5BF6F}" type="datetimeFigureOut">
              <a:rPr lang="en-US" dirty="0"/>
              <a:t>3/29/2023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EDD7C35-9E19-4518-A4B2-3B09CD8CC756}" type="datetimeFigureOut">
              <a:rPr lang="en-US" dirty="0"/>
              <a:t>3/29/2023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196DA8-8897-4DDF-BFB6-5D83863C837A}" type="datetimeFigureOut">
              <a:rPr lang="en-US" dirty="0"/>
              <a:t>3/29/2023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CBBA708-C5F0-412D-90E2-1919F0D196AE}" type="datetimeFigureOut">
              <a:rPr lang="en-US" dirty="0"/>
              <a:t>3/29/2023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9C8F8FA-EF43-4642-9368-3F4E33039BD9}" type="datetimeFigureOut">
              <a:rPr lang="en-US" dirty="0"/>
              <a:t>3/29/2023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61E721-B01C-4D5D-A3CA-2E5518383F10}" type="datetimeFigureOut">
              <a:rPr lang="en-US" dirty="0"/>
              <a:t>3/29/2023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513FEF9-69D0-4F8C-A336-59491FBEDC47}" type="datetimeFigureOut">
              <a:rPr lang="en-US" dirty="0"/>
              <a:t>3/29/2023</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91E21DC-8981-44E6-BC8C-2BA8F673FFBB}" type="datetimeFigureOut">
              <a:rPr lang="en-US" dirty="0"/>
              <a:t>3/29/2023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EB9C5D3-0140-4E75-8D7F-C0623D06DFD7}" type="datetimeFigureOut">
              <a:rPr lang="en-US" dirty="0"/>
              <a:t>3/29/2023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A5666F9-5B40-48E0-8DFD-99EF944CDD22}" type="datetimeFigureOut">
              <a:rPr lang="en-US" dirty="0"/>
              <a:t>3/29/2023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A698D6B-2C72-4E21-9893-A649C6E2A47D}" type="datetimeFigureOut">
              <a:rPr lang="en-US" dirty="0"/>
              <a:t>3/29/2023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86811C9-A66C-49F0-970E-F7B68D9109A0}" type="datetimeFigureOut">
              <a:rPr lang="en-US" dirty="0"/>
              <a:t>3/29/2023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6C01AE78-96A2-4A23-B183-3B6DB4374FE7}" type="datetimeFigureOut">
              <a:rPr lang="en-US" dirty="0"/>
              <a:t>3/29/2023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3AE0757-B101-4811-9189-10EB2F458E2D}" type="datetimeFigureOut">
              <a:rPr lang="en-US" dirty="0"/>
              <a:t>3/29/2023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BDC078-589F-40E3-816C-EE21D62B5BBA}" type="datetimeFigureOut">
              <a:rPr lang="en-US" dirty="0"/>
              <a:t>3/29/2023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7004436-CA73-4D53-89B4-2A5C7347BF2F}" type="datetimeFigureOut">
              <a:rPr lang="en-US" dirty="0"/>
              <a:t>3/29/2023</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effectLst>
            <a:outerShdw blurRad="228600" algn="ctr" rotWithShape="0">
              <a:prstClr val="black">
                <a:alpha val="53000"/>
              </a:prstClr>
            </a:outerShdw>
          </a:effectLst>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effectLst>
            <a:outerShdw blurRad="228600" algn="ctr" rotWithShape="0">
              <a:prstClr val="black">
                <a:alpha val="53000"/>
              </a:prstClr>
            </a:outerShdw>
          </a:effectLst>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effectLst>
            <a:outerShdw blurRad="228600" algn="ctr" rotWithShape="0">
              <a:prstClr val="black">
                <a:alpha val="53000"/>
              </a:prstClr>
            </a:outerShdw>
          </a:effectLst>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effectLst>
            <a:outerShdw blurRad="228600" algn="ctr" rotWithShape="0">
              <a:prstClr val="black">
                <a:alpha val="53000"/>
              </a:prstClr>
            </a:outerShdw>
          </a:effectLst>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effectLst>
            <a:outerShdw blurRad="228600" algn="ctr" rotWithShape="0">
              <a:prstClr val="black">
                <a:alpha val="53000"/>
              </a:prstClr>
            </a:outerShdw>
          </a:effectLst>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8D084-6E8F-DB23-CAAD-287F2FFA4266}"/>
              </a:ext>
            </a:extLst>
          </p:cNvPr>
          <p:cNvSpPr>
            <a:spLocks noGrp="1"/>
          </p:cNvSpPr>
          <p:nvPr>
            <p:ph type="ctrTitle"/>
          </p:nvPr>
        </p:nvSpPr>
        <p:spPr/>
        <p:txBody>
          <a:bodyPr/>
          <a:lstStyle/>
          <a:p>
            <a:r>
              <a:rPr lang="en-US" sz="5400" dirty="0">
                <a:solidFill>
                  <a:schemeClr val="tx1">
                    <a:lumMod val="95000"/>
                    <a:lumOff val="5000"/>
                  </a:schemeClr>
                </a:solidFill>
              </a:rPr>
              <a:t>Timeline of early agricultural settlements</a:t>
            </a:r>
            <a:endParaRPr lang="en-IN" dirty="0"/>
          </a:p>
        </p:txBody>
      </p:sp>
      <p:sp>
        <p:nvSpPr>
          <p:cNvPr id="3" name="Subtitle 2">
            <a:extLst>
              <a:ext uri="{FF2B5EF4-FFF2-40B4-BE49-F238E27FC236}">
                <a16:creationId xmlns:a16="http://schemas.microsoft.com/office/drawing/2014/main" id="{CAB9DB1F-881D-CB2C-773A-5AA2EDC33A10}"/>
              </a:ext>
            </a:extLst>
          </p:cNvPr>
          <p:cNvSpPr>
            <a:spLocks noGrp="1"/>
          </p:cNvSpPr>
          <p:nvPr>
            <p:ph type="subTitle" idx="1"/>
          </p:nvPr>
        </p:nvSpPr>
        <p:spPr>
          <a:xfrm>
            <a:off x="3264496" y="3307361"/>
            <a:ext cx="8144134" cy="1117687"/>
          </a:xfrm>
        </p:spPr>
        <p:txBody>
          <a:bodyPr>
            <a:normAutofit/>
          </a:bodyPr>
          <a:lstStyle/>
          <a:p>
            <a:r>
              <a:rPr lang="en-IN" sz="5400" dirty="0"/>
              <a:t>(INDIA)</a:t>
            </a:r>
          </a:p>
        </p:txBody>
      </p:sp>
    </p:spTree>
    <p:extLst>
      <p:ext uri="{BB962C8B-B14F-4D97-AF65-F5344CB8AC3E}">
        <p14:creationId xmlns:p14="http://schemas.microsoft.com/office/powerpoint/2010/main" val="40405487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289AE-7881-5349-2F8B-ECE4D38A067C}"/>
              </a:ext>
            </a:extLst>
          </p:cNvPr>
          <p:cNvSpPr>
            <a:spLocks noGrp="1"/>
          </p:cNvSpPr>
          <p:nvPr>
            <p:ph type="title"/>
          </p:nvPr>
        </p:nvSpPr>
        <p:spPr/>
        <p:txBody>
          <a:bodyPr/>
          <a:lstStyle/>
          <a:p>
            <a:r>
              <a:rPr lang="en-IN" dirty="0"/>
              <a:t>Mughal Era (1526-1707 CE)</a:t>
            </a:r>
          </a:p>
        </p:txBody>
      </p:sp>
      <p:pic>
        <p:nvPicPr>
          <p:cNvPr id="4" name="Picture 3">
            <a:extLst>
              <a:ext uri="{FF2B5EF4-FFF2-40B4-BE49-F238E27FC236}">
                <a16:creationId xmlns:a16="http://schemas.microsoft.com/office/drawing/2014/main" id="{F7297CEF-2B82-B5BD-E55B-1F07F273F18A}"/>
              </a:ext>
            </a:extLst>
          </p:cNvPr>
          <p:cNvPicPr>
            <a:picLocks noChangeAspect="1"/>
          </p:cNvPicPr>
          <p:nvPr/>
        </p:nvPicPr>
        <p:blipFill>
          <a:blip r:embed="rId2"/>
          <a:stretch>
            <a:fillRect/>
          </a:stretch>
        </p:blipFill>
        <p:spPr>
          <a:xfrm>
            <a:off x="1" y="1961322"/>
            <a:ext cx="12192000" cy="4896678"/>
          </a:xfrm>
          <a:prstGeom prst="rect">
            <a:avLst/>
          </a:prstGeom>
        </p:spPr>
      </p:pic>
    </p:spTree>
    <p:extLst>
      <p:ext uri="{BB962C8B-B14F-4D97-AF65-F5344CB8AC3E}">
        <p14:creationId xmlns:p14="http://schemas.microsoft.com/office/powerpoint/2010/main" val="27282565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C1FAB-9AFD-89D9-FA23-86C13A03B5F2}"/>
              </a:ext>
            </a:extLst>
          </p:cNvPr>
          <p:cNvSpPr>
            <a:spLocks noGrp="1"/>
          </p:cNvSpPr>
          <p:nvPr>
            <p:ph type="title"/>
          </p:nvPr>
        </p:nvSpPr>
        <p:spPr/>
        <p:txBody>
          <a:bodyPr/>
          <a:lstStyle/>
          <a:p>
            <a:r>
              <a:rPr lang="en-IN" dirty="0"/>
              <a:t>British Era (1757-1947 CE)</a:t>
            </a:r>
          </a:p>
        </p:txBody>
      </p:sp>
      <p:pic>
        <p:nvPicPr>
          <p:cNvPr id="3" name="Picture 2">
            <a:extLst>
              <a:ext uri="{FF2B5EF4-FFF2-40B4-BE49-F238E27FC236}">
                <a16:creationId xmlns:a16="http://schemas.microsoft.com/office/drawing/2014/main" id="{DE8809EA-3594-6157-A29E-85310182794C}"/>
              </a:ext>
            </a:extLst>
          </p:cNvPr>
          <p:cNvPicPr>
            <a:picLocks noChangeAspect="1"/>
          </p:cNvPicPr>
          <p:nvPr/>
        </p:nvPicPr>
        <p:blipFill>
          <a:blip r:embed="rId2"/>
          <a:stretch>
            <a:fillRect/>
          </a:stretch>
        </p:blipFill>
        <p:spPr>
          <a:xfrm>
            <a:off x="0" y="1974574"/>
            <a:ext cx="12192000" cy="4883426"/>
          </a:xfrm>
          <a:prstGeom prst="rect">
            <a:avLst/>
          </a:prstGeom>
        </p:spPr>
      </p:pic>
    </p:spTree>
    <p:extLst>
      <p:ext uri="{BB962C8B-B14F-4D97-AF65-F5344CB8AC3E}">
        <p14:creationId xmlns:p14="http://schemas.microsoft.com/office/powerpoint/2010/main" val="22751264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3F8EE-2E8C-301E-18C7-C401322A6279}"/>
              </a:ext>
            </a:extLst>
          </p:cNvPr>
          <p:cNvSpPr>
            <a:spLocks noGrp="1"/>
          </p:cNvSpPr>
          <p:nvPr>
            <p:ph type="title"/>
          </p:nvPr>
        </p:nvSpPr>
        <p:spPr/>
        <p:txBody>
          <a:bodyPr/>
          <a:lstStyle/>
          <a:p>
            <a:r>
              <a:rPr lang="en-IN" dirty="0"/>
              <a:t>After Independence </a:t>
            </a:r>
          </a:p>
        </p:txBody>
      </p:sp>
      <p:sp>
        <p:nvSpPr>
          <p:cNvPr id="3" name="Content Placeholder 2">
            <a:extLst>
              <a:ext uri="{FF2B5EF4-FFF2-40B4-BE49-F238E27FC236}">
                <a16:creationId xmlns:a16="http://schemas.microsoft.com/office/drawing/2014/main" id="{FC74C4D9-077E-957D-24F5-8D51A053417B}"/>
              </a:ext>
            </a:extLst>
          </p:cNvPr>
          <p:cNvSpPr>
            <a:spLocks noGrp="1"/>
          </p:cNvSpPr>
          <p:nvPr>
            <p:ph sz="half" idx="1"/>
          </p:nvPr>
        </p:nvSpPr>
        <p:spPr>
          <a:xfrm>
            <a:off x="680320" y="2336873"/>
            <a:ext cx="4698358" cy="3984414"/>
          </a:xfrm>
        </p:spPr>
        <p:txBody>
          <a:bodyPr>
            <a:normAutofit/>
          </a:bodyPr>
          <a:lstStyle/>
          <a:p>
            <a:r>
              <a:rPr lang="en-GB" dirty="0"/>
              <a:t>Land use pattern of India was reviewed. The basic factor in agriculture is land. A knowledge about land use pattern is vital to understand whether the utilisation of land in India is at its full potential or far from its full potential.</a:t>
            </a:r>
          </a:p>
          <a:p>
            <a:r>
              <a:rPr lang="en-IN" dirty="0"/>
              <a:t>Irrigation facilities are very much improvised according the soil fertility, topography of area etc.</a:t>
            </a:r>
          </a:p>
          <a:p>
            <a:r>
              <a:rPr lang="en-IN" dirty="0"/>
              <a:t>Awareness among farmers are created by government through various policies and campaigns.</a:t>
            </a:r>
          </a:p>
          <a:p>
            <a:endParaRPr lang="en-IN" dirty="0"/>
          </a:p>
        </p:txBody>
      </p:sp>
      <p:pic>
        <p:nvPicPr>
          <p:cNvPr id="5" name="Content Placeholder 4">
            <a:extLst>
              <a:ext uri="{FF2B5EF4-FFF2-40B4-BE49-F238E27FC236}">
                <a16:creationId xmlns:a16="http://schemas.microsoft.com/office/drawing/2014/main" id="{9BFDE284-F3B0-CC6A-9078-7DD773CC48FB}"/>
              </a:ext>
            </a:extLst>
          </p:cNvPr>
          <p:cNvPicPr>
            <a:picLocks noGrp="1" noChangeAspect="1"/>
          </p:cNvPicPr>
          <p:nvPr>
            <p:ph sz="half" idx="2"/>
          </p:nvPr>
        </p:nvPicPr>
        <p:blipFill>
          <a:blip r:embed="rId2"/>
          <a:stretch>
            <a:fillRect/>
          </a:stretch>
        </p:blipFill>
        <p:spPr>
          <a:xfrm>
            <a:off x="5594350" y="2373511"/>
            <a:ext cx="4700588" cy="3525441"/>
          </a:xfrm>
          <a:prstGeom prst="rect">
            <a:avLst/>
          </a:prstGeom>
        </p:spPr>
      </p:pic>
    </p:spTree>
    <p:extLst>
      <p:ext uri="{BB962C8B-B14F-4D97-AF65-F5344CB8AC3E}">
        <p14:creationId xmlns:p14="http://schemas.microsoft.com/office/powerpoint/2010/main" val="23008146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E5A63-F45C-41DC-03A6-EAA73EB5160B}"/>
              </a:ext>
            </a:extLst>
          </p:cNvPr>
          <p:cNvSpPr>
            <a:spLocks noGrp="1"/>
          </p:cNvSpPr>
          <p:nvPr>
            <p:ph type="title"/>
          </p:nvPr>
        </p:nvSpPr>
        <p:spPr/>
        <p:txBody>
          <a:bodyPr>
            <a:normAutofit/>
          </a:bodyPr>
          <a:lstStyle/>
          <a:p>
            <a:pPr algn="ctr"/>
            <a:r>
              <a:rPr lang="en-IN" sz="5400" dirty="0"/>
              <a:t>Thank You</a:t>
            </a:r>
          </a:p>
        </p:txBody>
      </p:sp>
      <p:sp>
        <p:nvSpPr>
          <p:cNvPr id="3" name="Text Placeholder 2">
            <a:extLst>
              <a:ext uri="{FF2B5EF4-FFF2-40B4-BE49-F238E27FC236}">
                <a16:creationId xmlns:a16="http://schemas.microsoft.com/office/drawing/2014/main" id="{916A3133-E210-9156-955B-7498A9659EB9}"/>
              </a:ext>
            </a:extLst>
          </p:cNvPr>
          <p:cNvSpPr>
            <a:spLocks noGrp="1"/>
          </p:cNvSpPr>
          <p:nvPr>
            <p:ph type="body" idx="1"/>
          </p:nvPr>
        </p:nvSpPr>
        <p:spPr/>
        <p:txBody>
          <a:bodyPr/>
          <a:lstStyle/>
          <a:p>
            <a:r>
              <a:rPr lang="en-IN" sz="2400" u="sng" dirty="0"/>
              <a:t>Made by:</a:t>
            </a:r>
          </a:p>
          <a:p>
            <a:endParaRPr lang="en-IN" dirty="0"/>
          </a:p>
        </p:txBody>
      </p:sp>
    </p:spTree>
    <p:extLst>
      <p:ext uri="{BB962C8B-B14F-4D97-AF65-F5344CB8AC3E}">
        <p14:creationId xmlns:p14="http://schemas.microsoft.com/office/powerpoint/2010/main" val="6427998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04DE1-F49B-3873-B97C-7A5238695DB3}"/>
              </a:ext>
            </a:extLst>
          </p:cNvPr>
          <p:cNvSpPr>
            <a:spLocks noGrp="1"/>
          </p:cNvSpPr>
          <p:nvPr>
            <p:ph type="title"/>
          </p:nvPr>
        </p:nvSpPr>
        <p:spPr/>
        <p:txBody>
          <a:bodyPr/>
          <a:lstStyle/>
          <a:p>
            <a:r>
              <a:rPr lang="en-IN" dirty="0"/>
              <a:t>How it all started?</a:t>
            </a:r>
          </a:p>
        </p:txBody>
      </p:sp>
      <p:sp>
        <p:nvSpPr>
          <p:cNvPr id="3" name="Content Placeholder 2">
            <a:extLst>
              <a:ext uri="{FF2B5EF4-FFF2-40B4-BE49-F238E27FC236}">
                <a16:creationId xmlns:a16="http://schemas.microsoft.com/office/drawing/2014/main" id="{FE785D5C-79CA-DEDF-3007-F65E3A4AB267}"/>
              </a:ext>
            </a:extLst>
          </p:cNvPr>
          <p:cNvSpPr>
            <a:spLocks noGrp="1"/>
          </p:cNvSpPr>
          <p:nvPr>
            <p:ph sz="half" idx="1"/>
          </p:nvPr>
        </p:nvSpPr>
        <p:spPr>
          <a:xfrm>
            <a:off x="680321" y="2093843"/>
            <a:ext cx="4698358" cy="4426227"/>
          </a:xfrm>
        </p:spPr>
        <p:txBody>
          <a:bodyPr>
            <a:normAutofit/>
          </a:bodyPr>
          <a:lstStyle/>
          <a:p>
            <a:r>
              <a:rPr lang="en-GB" dirty="0">
                <a:solidFill>
                  <a:schemeClr val="tx1">
                    <a:lumMod val="95000"/>
                    <a:lumOff val="5000"/>
                  </a:schemeClr>
                </a:solidFill>
                <a:latin typeface="Times New Roman" panose="02020603050405020304" pitchFamily="18" charset="0"/>
                <a:cs typeface="Times New Roman" panose="02020603050405020304" pitchFamily="18" charset="0"/>
              </a:rPr>
              <a:t>According to written history Indian agriculture began by 9000 BCE on north-west India as a result of early      cultivation of plants, and domestication of crops and animals.</a:t>
            </a:r>
          </a:p>
          <a:p>
            <a:r>
              <a:rPr lang="en-GB" dirty="0">
                <a:solidFill>
                  <a:schemeClr val="tx1">
                    <a:lumMod val="95000"/>
                    <a:lumOff val="5000"/>
                  </a:schemeClr>
                </a:solidFill>
                <a:latin typeface="Times New Roman" panose="02020603050405020304" pitchFamily="18" charset="0"/>
                <a:cs typeface="Times New Roman" panose="02020603050405020304" pitchFamily="18" charset="0"/>
              </a:rPr>
              <a:t>Settled life soon followed with implements and techniques being developed for agriculture Double monsoons led to two harvests being reaped in one year. Indian products soon reached the world via existing trading networks and foreign crops were introduced to India, Plants and animals were considered essential to their survival by the Indians and came to be worshiped</a:t>
            </a:r>
            <a:endParaRPr lang="en-IN" dirty="0">
              <a:solidFill>
                <a:schemeClr val="tx1">
                  <a:lumMod val="95000"/>
                  <a:lumOff val="5000"/>
                </a:schemeClr>
              </a:solidFill>
              <a:latin typeface="Times New Roman" panose="02020603050405020304" pitchFamily="18" charset="0"/>
              <a:cs typeface="Times New Roman" panose="02020603050405020304" pitchFamily="18" charset="0"/>
            </a:endParaRPr>
          </a:p>
        </p:txBody>
      </p:sp>
      <p:pic>
        <p:nvPicPr>
          <p:cNvPr id="1026" name="Picture 2" descr="The Krishi and Krishaka-Dharma in Ancient India - Indic Today">
            <a:extLst>
              <a:ext uri="{FF2B5EF4-FFF2-40B4-BE49-F238E27FC236}">
                <a16:creationId xmlns:a16="http://schemas.microsoft.com/office/drawing/2014/main" id="{59642623-C0A8-9D66-17C1-E5796B346194}"/>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5944393" y="2850356"/>
            <a:ext cx="5062425" cy="32544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54250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3ABDD-33ED-21A3-04B2-2DBEF9223A3E}"/>
              </a:ext>
            </a:extLst>
          </p:cNvPr>
          <p:cNvSpPr>
            <a:spLocks noGrp="1"/>
          </p:cNvSpPr>
          <p:nvPr>
            <p:ph type="title"/>
          </p:nvPr>
        </p:nvSpPr>
        <p:spPr/>
        <p:txBody>
          <a:bodyPr/>
          <a:lstStyle/>
          <a:p>
            <a:r>
              <a:rPr lang="en-IN" dirty="0"/>
              <a:t>Neolithic (8000-4000 BCE)</a:t>
            </a:r>
          </a:p>
        </p:txBody>
      </p:sp>
      <p:sp>
        <p:nvSpPr>
          <p:cNvPr id="3" name="Content Placeholder 2">
            <a:extLst>
              <a:ext uri="{FF2B5EF4-FFF2-40B4-BE49-F238E27FC236}">
                <a16:creationId xmlns:a16="http://schemas.microsoft.com/office/drawing/2014/main" id="{80652824-3932-C115-B053-40545FF88D9B}"/>
              </a:ext>
            </a:extLst>
          </p:cNvPr>
          <p:cNvSpPr>
            <a:spLocks noGrp="1"/>
          </p:cNvSpPr>
          <p:nvPr>
            <p:ph sz="half" idx="1"/>
          </p:nvPr>
        </p:nvSpPr>
        <p:spPr/>
        <p:txBody>
          <a:bodyPr>
            <a:normAutofit/>
          </a:bodyPr>
          <a:lstStyle/>
          <a:p>
            <a:r>
              <a:rPr lang="en-IN" sz="2400" dirty="0">
                <a:latin typeface="Times New Roman" panose="02020603050405020304" pitchFamily="18" charset="0"/>
                <a:cs typeface="Times New Roman" panose="02020603050405020304" pitchFamily="18" charset="0"/>
              </a:rPr>
              <a:t>In the period of the neolithic revolution, roughly 8000-4000 BCE, </a:t>
            </a:r>
            <a:r>
              <a:rPr lang="en-IN" sz="2400" dirty="0" err="1">
                <a:latin typeface="Times New Roman" panose="02020603050405020304" pitchFamily="18" charset="0"/>
                <a:cs typeface="Times New Roman" panose="02020603050405020304" pitchFamily="18" charset="0"/>
              </a:rPr>
              <a:t>agro</a:t>
            </a:r>
            <a:r>
              <a:rPr lang="en-IN" sz="2400" dirty="0">
                <a:latin typeface="Times New Roman" panose="02020603050405020304" pitchFamily="18" charset="0"/>
                <a:cs typeface="Times New Roman" panose="02020603050405020304" pitchFamily="18" charset="0"/>
              </a:rPr>
              <a:t>-pastoralism in India included threshing, planting crops in rows-either of two or of six-and storing grain in granaries. Barley and wheat cultivation-along with the rearing of cattle, sheep and goat-was visible in </a:t>
            </a:r>
            <a:r>
              <a:rPr lang="en-IN" sz="2400" dirty="0" err="1">
                <a:latin typeface="Times New Roman" panose="02020603050405020304" pitchFamily="18" charset="0"/>
                <a:cs typeface="Times New Roman" panose="02020603050405020304" pitchFamily="18" charset="0"/>
              </a:rPr>
              <a:t>Mehrgarh</a:t>
            </a:r>
            <a:r>
              <a:rPr lang="en-IN" sz="2400" dirty="0">
                <a:latin typeface="Times New Roman" panose="02020603050405020304" pitchFamily="18" charset="0"/>
                <a:cs typeface="Times New Roman" panose="02020603050405020304" pitchFamily="18" charset="0"/>
              </a:rPr>
              <a:t> by 8000-6000 BCE.</a:t>
            </a:r>
          </a:p>
        </p:txBody>
      </p:sp>
      <p:pic>
        <p:nvPicPr>
          <p:cNvPr id="2050" name="Picture 2" descr="Neolithic agriculture, illustration - Stock Image - C053/7354 - Science  Photo Library">
            <a:extLst>
              <a:ext uri="{FF2B5EF4-FFF2-40B4-BE49-F238E27FC236}">
                <a16:creationId xmlns:a16="http://schemas.microsoft.com/office/drawing/2014/main" id="{221AC8BA-8874-5531-F887-338638BF782B}"/>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6096000" y="2195370"/>
            <a:ext cx="3935896" cy="219537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From Hunters to Settlers: How the Neolithic Revolution Changed the World |  Ancient Origins">
            <a:extLst>
              <a:ext uri="{FF2B5EF4-FFF2-40B4-BE49-F238E27FC236}">
                <a16:creationId xmlns:a16="http://schemas.microsoft.com/office/drawing/2014/main" id="{7525BCA0-3D30-06C6-65C1-3F081FC439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4490352"/>
            <a:ext cx="3935896" cy="21953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39649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0F74673-B417-954F-2B8D-CC591FE89C9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1451830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949ED-FF4C-B025-EAA3-7434F7DA3D7B}"/>
              </a:ext>
            </a:extLst>
          </p:cNvPr>
          <p:cNvSpPr>
            <a:spLocks noGrp="1"/>
          </p:cNvSpPr>
          <p:nvPr>
            <p:ph type="title"/>
          </p:nvPr>
        </p:nvSpPr>
        <p:spPr/>
        <p:txBody>
          <a:bodyPr/>
          <a:lstStyle/>
          <a:p>
            <a:r>
              <a:rPr lang="en-IN" dirty="0"/>
              <a:t>The Indus Valley Civilization (3300-1300 BCE)</a:t>
            </a:r>
          </a:p>
        </p:txBody>
      </p:sp>
      <p:sp>
        <p:nvSpPr>
          <p:cNvPr id="3" name="Content Placeholder 2">
            <a:extLst>
              <a:ext uri="{FF2B5EF4-FFF2-40B4-BE49-F238E27FC236}">
                <a16:creationId xmlns:a16="http://schemas.microsoft.com/office/drawing/2014/main" id="{B915D82D-7B93-A920-9773-554152558ACE}"/>
              </a:ext>
            </a:extLst>
          </p:cNvPr>
          <p:cNvSpPr>
            <a:spLocks noGrp="1"/>
          </p:cNvSpPr>
          <p:nvPr>
            <p:ph sz="half" idx="1"/>
          </p:nvPr>
        </p:nvSpPr>
        <p:spPr/>
        <p:txBody>
          <a:bodyPr>
            <a:normAutofit fontScale="92500" lnSpcReduction="10000"/>
          </a:bodyPr>
          <a:lstStyle/>
          <a:p>
            <a:r>
              <a:rPr lang="en-IN" dirty="0"/>
              <a:t>Irrigation was developed in the Indus valley civilization by around 4500 BCE. The size an prosperity of the </a:t>
            </a:r>
            <a:r>
              <a:rPr lang="en-IN" dirty="0" err="1"/>
              <a:t>indus</a:t>
            </a:r>
            <a:r>
              <a:rPr lang="en-IN" dirty="0"/>
              <a:t> valley civilization grew as a result of this innovation, which eventually led to more planned settlements making use of drainage and sewers.</a:t>
            </a:r>
          </a:p>
          <a:p>
            <a:r>
              <a:rPr lang="en-IN" dirty="0"/>
              <a:t>Sophisticated irrigation and water storage systems were developed by Indus valley civilization, including artificial reservoirs </a:t>
            </a:r>
            <a:r>
              <a:rPr lang="en-IN" dirty="0" err="1"/>
              <a:t>Girnar</a:t>
            </a:r>
            <a:r>
              <a:rPr lang="en-IN" dirty="0"/>
              <a:t> dated to 3000 BCE, and an early canal irrigation system from circa 2600 BCE.</a:t>
            </a:r>
          </a:p>
        </p:txBody>
      </p:sp>
      <p:pic>
        <p:nvPicPr>
          <p:cNvPr id="3074" name="Picture 2" descr="Indus Valley Civilization agriculture was based... | Sutori">
            <a:extLst>
              <a:ext uri="{FF2B5EF4-FFF2-40B4-BE49-F238E27FC236}">
                <a16:creationId xmlns:a16="http://schemas.microsoft.com/office/drawing/2014/main" id="{0EA36988-3CDF-A27F-05C8-455EB787F835}"/>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6116888" y="2336800"/>
            <a:ext cx="3655511" cy="35988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216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33A42A6-8D95-5343-DE55-558CDC78BAB0}"/>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5084877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36F49-A158-67ED-01AE-871D9AF4B56B}"/>
              </a:ext>
            </a:extLst>
          </p:cNvPr>
          <p:cNvSpPr>
            <a:spLocks noGrp="1"/>
          </p:cNvSpPr>
          <p:nvPr>
            <p:ph type="title"/>
          </p:nvPr>
        </p:nvSpPr>
        <p:spPr/>
        <p:txBody>
          <a:bodyPr/>
          <a:lstStyle/>
          <a:p>
            <a:r>
              <a:rPr lang="en-IN" dirty="0"/>
              <a:t>Iron age (1500-200 BCE)</a:t>
            </a:r>
          </a:p>
        </p:txBody>
      </p:sp>
      <p:sp>
        <p:nvSpPr>
          <p:cNvPr id="3" name="Content Placeholder 2">
            <a:extLst>
              <a:ext uri="{FF2B5EF4-FFF2-40B4-BE49-F238E27FC236}">
                <a16:creationId xmlns:a16="http://schemas.microsoft.com/office/drawing/2014/main" id="{FD8AF6F7-AA47-18BB-8517-90C347862D8A}"/>
              </a:ext>
            </a:extLst>
          </p:cNvPr>
          <p:cNvSpPr>
            <a:spLocks noGrp="1"/>
          </p:cNvSpPr>
          <p:nvPr>
            <p:ph sz="half" idx="1"/>
          </p:nvPr>
        </p:nvSpPr>
        <p:spPr>
          <a:xfrm>
            <a:off x="680320" y="2336873"/>
            <a:ext cx="4698358" cy="4156692"/>
          </a:xfrm>
        </p:spPr>
        <p:txBody>
          <a:bodyPr>
            <a:normAutofit lnSpcReduction="10000"/>
          </a:bodyPr>
          <a:lstStyle/>
          <a:p>
            <a:r>
              <a:rPr lang="en-GB" b="0" i="0" dirty="0">
                <a:solidFill>
                  <a:schemeClr val="tx1">
                    <a:lumMod val="95000"/>
                  </a:schemeClr>
                </a:solidFill>
                <a:effectLst/>
                <a:latin typeface="Times New Roman" panose="02020603050405020304" pitchFamily="18" charset="0"/>
                <a:cs typeface="Times New Roman" panose="02020603050405020304" pitchFamily="18" charset="0"/>
              </a:rPr>
              <a:t>In the Vedic texts (c. 3000 -2500 BC) there are repeated references to agricultural technology and practices, including iron implements, the cultivation of cereals, vegetables, and fruits; the use of meat and milk and animal husbandry.</a:t>
            </a:r>
          </a:p>
          <a:p>
            <a:r>
              <a:rPr lang="en-GB" b="0" i="0" dirty="0">
                <a:solidFill>
                  <a:schemeClr val="tx1">
                    <a:lumMod val="95000"/>
                  </a:schemeClr>
                </a:solidFill>
                <a:effectLst/>
                <a:latin typeface="Times New Roman" panose="02020603050405020304" pitchFamily="18" charset="0"/>
                <a:cs typeface="Times New Roman" panose="02020603050405020304" pitchFamily="18" charset="0"/>
              </a:rPr>
              <a:t> Farmers ploughed the soil...broadcast seeds, and used a certain sequence of cropping and fallowing. Cow dung was mixed in soil for fertility and made meteorological observations for agricultural use . Other Mauryan facilitation included construction and maintenance of dams, and provision of horse-drawn chariots-quicker than traditional bullock carts</a:t>
            </a:r>
            <a:endParaRPr lang="en-IN" dirty="0">
              <a:solidFill>
                <a:schemeClr val="tx1">
                  <a:lumMod val="95000"/>
                </a:schemeClr>
              </a:solidFill>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A6E27BA5-B9FD-5896-F487-39B73BA76C56}"/>
              </a:ext>
            </a:extLst>
          </p:cNvPr>
          <p:cNvPicPr>
            <a:picLocks noGrp="1" noChangeAspect="1"/>
          </p:cNvPicPr>
          <p:nvPr>
            <p:ph sz="half" idx="2"/>
          </p:nvPr>
        </p:nvPicPr>
        <p:blipFill>
          <a:blip r:embed="rId2"/>
          <a:stretch>
            <a:fillRect/>
          </a:stretch>
        </p:blipFill>
        <p:spPr>
          <a:xfrm>
            <a:off x="5799571" y="2336800"/>
            <a:ext cx="4290146" cy="3598863"/>
          </a:xfrm>
          <a:prstGeom prst="rect">
            <a:avLst/>
          </a:prstGeom>
        </p:spPr>
      </p:pic>
    </p:spTree>
    <p:extLst>
      <p:ext uri="{BB962C8B-B14F-4D97-AF65-F5344CB8AC3E}">
        <p14:creationId xmlns:p14="http://schemas.microsoft.com/office/powerpoint/2010/main" val="22879414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1C4C2-F47F-28E0-B0E3-9C38E34B62F8}"/>
              </a:ext>
            </a:extLst>
          </p:cNvPr>
          <p:cNvSpPr>
            <a:spLocks noGrp="1"/>
          </p:cNvSpPr>
          <p:nvPr>
            <p:ph type="title"/>
          </p:nvPr>
        </p:nvSpPr>
        <p:spPr/>
        <p:txBody>
          <a:bodyPr/>
          <a:lstStyle/>
          <a:p>
            <a:r>
              <a:rPr lang="en-IN" dirty="0"/>
              <a:t>Mauryan Empire (321-297 BC)</a:t>
            </a:r>
          </a:p>
        </p:txBody>
      </p:sp>
      <p:pic>
        <p:nvPicPr>
          <p:cNvPr id="6" name="Picture 5">
            <a:extLst>
              <a:ext uri="{FF2B5EF4-FFF2-40B4-BE49-F238E27FC236}">
                <a16:creationId xmlns:a16="http://schemas.microsoft.com/office/drawing/2014/main" id="{60387C2E-DC8D-C02F-2AA7-5D6DC4FDF9BB}"/>
              </a:ext>
            </a:extLst>
          </p:cNvPr>
          <p:cNvPicPr>
            <a:picLocks noChangeAspect="1"/>
          </p:cNvPicPr>
          <p:nvPr/>
        </p:nvPicPr>
        <p:blipFill>
          <a:blip r:embed="rId2"/>
          <a:stretch>
            <a:fillRect/>
          </a:stretch>
        </p:blipFill>
        <p:spPr>
          <a:xfrm>
            <a:off x="0" y="1974574"/>
            <a:ext cx="12192000" cy="4883425"/>
          </a:xfrm>
          <a:prstGeom prst="rect">
            <a:avLst/>
          </a:prstGeom>
        </p:spPr>
      </p:pic>
    </p:spTree>
    <p:extLst>
      <p:ext uri="{BB962C8B-B14F-4D97-AF65-F5344CB8AC3E}">
        <p14:creationId xmlns:p14="http://schemas.microsoft.com/office/powerpoint/2010/main" val="1564260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625CF-6009-166D-BDFA-62CC4753F919}"/>
              </a:ext>
            </a:extLst>
          </p:cNvPr>
          <p:cNvSpPr>
            <a:spLocks noGrp="1"/>
          </p:cNvSpPr>
          <p:nvPr>
            <p:ph type="title"/>
          </p:nvPr>
        </p:nvSpPr>
        <p:spPr/>
        <p:txBody>
          <a:bodyPr/>
          <a:lstStyle/>
          <a:p>
            <a:r>
              <a:rPr lang="en-IN" dirty="0" err="1"/>
              <a:t>Medievial</a:t>
            </a:r>
            <a:r>
              <a:rPr lang="en-IN" dirty="0"/>
              <a:t> Age (200-1526 CE)</a:t>
            </a:r>
          </a:p>
        </p:txBody>
      </p:sp>
      <p:pic>
        <p:nvPicPr>
          <p:cNvPr id="4" name="Picture 3">
            <a:extLst>
              <a:ext uri="{FF2B5EF4-FFF2-40B4-BE49-F238E27FC236}">
                <a16:creationId xmlns:a16="http://schemas.microsoft.com/office/drawing/2014/main" id="{E3E41E14-89FD-BAE4-382C-D2813E147F35}"/>
              </a:ext>
            </a:extLst>
          </p:cNvPr>
          <p:cNvPicPr>
            <a:picLocks noChangeAspect="1"/>
          </p:cNvPicPr>
          <p:nvPr/>
        </p:nvPicPr>
        <p:blipFill>
          <a:blip r:embed="rId2"/>
          <a:stretch>
            <a:fillRect/>
          </a:stretch>
        </p:blipFill>
        <p:spPr>
          <a:xfrm>
            <a:off x="0" y="1987826"/>
            <a:ext cx="12192000" cy="4870174"/>
          </a:xfrm>
          <a:prstGeom prst="rect">
            <a:avLst/>
          </a:prstGeom>
        </p:spPr>
      </p:pic>
    </p:spTree>
    <p:extLst>
      <p:ext uri="{BB962C8B-B14F-4D97-AF65-F5344CB8AC3E}">
        <p14:creationId xmlns:p14="http://schemas.microsoft.com/office/powerpoint/2010/main" val="1171869375"/>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6A9C41"/>
      </a:dk2>
      <a:lt2>
        <a:srgbClr val="E7E6E6"/>
      </a:lt2>
      <a:accent1>
        <a:srgbClr val="A7D535"/>
      </a:accent1>
      <a:accent2>
        <a:srgbClr val="EACA4F"/>
      </a:accent2>
      <a:accent3>
        <a:srgbClr val="FD9850"/>
      </a:accent3>
      <a:accent4>
        <a:srgbClr val="F46442"/>
      </a:accent4>
      <a:accent5>
        <a:srgbClr val="54D289"/>
      </a:accent5>
      <a:accent6>
        <a:srgbClr val="6AD8CB"/>
      </a:accent6>
      <a:hlink>
        <a:srgbClr val="CAFB50"/>
      </a:hlink>
      <a:folHlink>
        <a:srgbClr val="DEFF8B"/>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38000"/>
              </a:schemeClr>
            </a:gs>
            <a:gs pos="50000">
              <a:schemeClr val="phClr">
                <a:shade val="100000"/>
                <a:hueMod val="100000"/>
                <a:satMod val="110000"/>
                <a:lumMod val="130000"/>
              </a:schemeClr>
            </a:gs>
            <a:gs pos="100000">
              <a:schemeClr val="phClr">
                <a:shade val="78000"/>
                <a:hueMod val="106000"/>
                <a:satMod val="120000"/>
                <a:lumMod val="7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B587E4A9-1405-4B4F-8BC3-512EE08D2EBF}"/>
    </a:ext>
  </a:extLst>
</a:theme>
</file>

<file path=docProps/app.xml><?xml version="1.0" encoding="utf-8"?>
<Properties xmlns="http://schemas.openxmlformats.org/officeDocument/2006/extended-properties" xmlns:vt="http://schemas.openxmlformats.org/officeDocument/2006/docPropsVTypes">
  <Template>TM04033917[[fn=Berlin]]</Template>
  <TotalTime>62</TotalTime>
  <Words>454</Words>
  <Application>Microsoft Office PowerPoint</Application>
  <PresentationFormat>Widescreen</PresentationFormat>
  <Paragraphs>23</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Times New Roman</vt:lpstr>
      <vt:lpstr>Trebuchet MS</vt:lpstr>
      <vt:lpstr>Berlin</vt:lpstr>
      <vt:lpstr>Timeline of early agricultural settlements</vt:lpstr>
      <vt:lpstr>How it all started?</vt:lpstr>
      <vt:lpstr>Neolithic (8000-4000 BCE)</vt:lpstr>
      <vt:lpstr>PowerPoint Presentation</vt:lpstr>
      <vt:lpstr>The Indus Valley Civilization (3300-1300 BCE)</vt:lpstr>
      <vt:lpstr>PowerPoint Presentation</vt:lpstr>
      <vt:lpstr>Iron age (1500-200 BCE)</vt:lpstr>
      <vt:lpstr>Mauryan Empire (321-297 BC)</vt:lpstr>
      <vt:lpstr>Medievial Age (200-1526 CE)</vt:lpstr>
      <vt:lpstr>Mughal Era (1526-1707 CE)</vt:lpstr>
      <vt:lpstr>British Era (1757-1947 CE)</vt:lpstr>
      <vt:lpstr>After Independence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Timeline of early agricultural settlements</dc:title>
  <dc:creator>DIKCHA SINGH</dc:creator>
  <cp:lastModifiedBy>DIKCHA SINGH</cp:lastModifiedBy>
  <cp:revision>3</cp:revision>
  <dcterms:created xsi:type="dcterms:W3CDTF">2022-09-01T16:00:21Z</dcterms:created>
  <dcterms:modified xsi:type="dcterms:W3CDTF">2023-03-29T02:54:42Z</dcterms:modified>
</cp:coreProperties>
</file>

<file path=docProps/thumbnail.jpeg>
</file>